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2" r:id="rId3"/>
    <p:sldId id="256" r:id="rId4"/>
    <p:sldId id="257" r:id="rId5"/>
    <p:sldId id="258" r:id="rId6"/>
    <p:sldId id="259" r:id="rId7"/>
    <p:sldId id="273" r:id="rId8"/>
    <p:sldId id="274" r:id="rId9"/>
    <p:sldId id="276" r:id="rId10"/>
    <p:sldId id="275"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4"/>
    <p:restoredTop sz="94692"/>
  </p:normalViewPr>
  <p:slideViewPr>
    <p:cSldViewPr snapToGrid="0">
      <p:cViewPr varScale="1">
        <p:scale>
          <a:sx n="82" d="100"/>
          <a:sy n="82" d="100"/>
        </p:scale>
        <p:origin x="168"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5750-5AF0-64BC-445C-2D344A244D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62529-052B-1B05-03FB-C50D614FF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6F75AD-0330-0579-A195-E70E24D09AB4}"/>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5" name="Footer Placeholder 4">
            <a:extLst>
              <a:ext uri="{FF2B5EF4-FFF2-40B4-BE49-F238E27FC236}">
                <a16:creationId xmlns:a16="http://schemas.microsoft.com/office/drawing/2014/main" id="{C1671D26-865E-2A90-4954-B9EB86C7C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C1BD7-D54D-C892-41C6-8CF06A56ABFC}"/>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29151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E400-ACDD-447A-F008-061885D148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2C8A7-0C19-DA4C-7399-FB3B0509D0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95EB4-7CA2-87B6-1492-D7AD31637E80}"/>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5" name="Footer Placeholder 4">
            <a:extLst>
              <a:ext uri="{FF2B5EF4-FFF2-40B4-BE49-F238E27FC236}">
                <a16:creationId xmlns:a16="http://schemas.microsoft.com/office/drawing/2014/main" id="{0332BF0C-A536-B938-F692-498E74F3B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DF5C8-3045-C4E5-B55F-BF5FD3CAC42E}"/>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205059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E462D-535A-AB55-6B66-C0B72C63CD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6592E-5B08-8B53-3129-14B4465246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54114-2559-6867-37DD-08119907A964}"/>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5" name="Footer Placeholder 4">
            <a:extLst>
              <a:ext uri="{FF2B5EF4-FFF2-40B4-BE49-F238E27FC236}">
                <a16:creationId xmlns:a16="http://schemas.microsoft.com/office/drawing/2014/main" id="{809CBE67-DC02-DA5E-1043-DAC92081D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B46AE-5CC3-2337-A81D-672D271513FE}"/>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117463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7F4E-D519-F810-D130-1A9B47F5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72C12-B2A7-4073-D0B4-3898DA24BE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5A693-AA81-9AE7-C919-1F4835724669}"/>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5" name="Footer Placeholder 4">
            <a:extLst>
              <a:ext uri="{FF2B5EF4-FFF2-40B4-BE49-F238E27FC236}">
                <a16:creationId xmlns:a16="http://schemas.microsoft.com/office/drawing/2014/main" id="{23E98EF4-5189-87C7-9552-9E9B241CF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B5B36-7F7C-8C3C-CBFB-9AF5B290416F}"/>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180639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0939-B1EB-BD6B-B05E-CD01E41E2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A668E0-CE09-317D-E84B-C4B2E3DA5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1A73B0-9A8C-E205-D828-0F0C70ABCAEA}"/>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5" name="Footer Placeholder 4">
            <a:extLst>
              <a:ext uri="{FF2B5EF4-FFF2-40B4-BE49-F238E27FC236}">
                <a16:creationId xmlns:a16="http://schemas.microsoft.com/office/drawing/2014/main" id="{E91A3B0A-619F-D110-2909-90B10F4CE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A1F39-5E9C-874D-4B6F-A8E9A9059869}"/>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427819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6862-8996-F46C-18B0-8C651EBAB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95310-554B-E84D-17A8-D61444AB5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1D3D57-381E-9BDA-002E-13EB49D49D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8FFD07-A3C9-DF16-A063-95A41E7770C4}"/>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6" name="Footer Placeholder 5">
            <a:extLst>
              <a:ext uri="{FF2B5EF4-FFF2-40B4-BE49-F238E27FC236}">
                <a16:creationId xmlns:a16="http://schemas.microsoft.com/office/drawing/2014/main" id="{EFBD8F3A-AD3F-C959-8242-F00796121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77710-404F-EA0C-2DC2-3F04165D617A}"/>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427845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A669-DAAA-E6C0-626D-62BF4DDFDB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5A17F4-1F51-14BB-94D9-CDD9160A8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51B34-8F05-D041-4C81-CAAC4B5E72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0BABC6-9ADB-3538-2567-CCCAB8CC59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F2CA6-732D-3071-635A-CA3D3A9ED9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7B3F2A-D1F4-8D57-6F2D-05C98B10E795}"/>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8" name="Footer Placeholder 7">
            <a:extLst>
              <a:ext uri="{FF2B5EF4-FFF2-40B4-BE49-F238E27FC236}">
                <a16:creationId xmlns:a16="http://schemas.microsoft.com/office/drawing/2014/main" id="{A1DA5C7F-0D2C-AF2A-2073-01C0A957E6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849FA-3545-5927-B9DA-0506C0CCC741}"/>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58076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5A9E-D567-317E-1512-24C9404A0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23A73-24FF-A3B7-5ED6-4C0B92EA346C}"/>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4" name="Footer Placeholder 3">
            <a:extLst>
              <a:ext uri="{FF2B5EF4-FFF2-40B4-BE49-F238E27FC236}">
                <a16:creationId xmlns:a16="http://schemas.microsoft.com/office/drawing/2014/main" id="{C79938DF-2C7B-88CF-DFC7-0B555B62A8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CE978-F30E-6BB2-0AF1-B902CEA0ABC9}"/>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158789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A4C82-1AC1-F088-A753-453D8F513137}"/>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3" name="Footer Placeholder 2">
            <a:extLst>
              <a:ext uri="{FF2B5EF4-FFF2-40B4-BE49-F238E27FC236}">
                <a16:creationId xmlns:a16="http://schemas.microsoft.com/office/drawing/2014/main" id="{A86B787B-1B9C-6EC3-9D74-71E4E81589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9775A3-3064-6DEF-D8B2-71029A953E4E}"/>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387726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7111-E2B2-F1A6-FEA9-25E9ADEE8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4447D8-7FF7-0B52-D0DD-332D6ADAB5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320DE-91F7-FA58-BFFC-8C7FDF845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7EEC6-D1DA-A301-4713-B9600C58310E}"/>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6" name="Footer Placeholder 5">
            <a:extLst>
              <a:ext uri="{FF2B5EF4-FFF2-40B4-BE49-F238E27FC236}">
                <a16:creationId xmlns:a16="http://schemas.microsoft.com/office/drawing/2014/main" id="{033B1332-1F6D-2D15-485F-29314B758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B0887-3209-C323-BA85-E34C783C8F9E}"/>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77999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026E-FC15-37AA-8019-64D7F2EE5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63C429-CCD8-C407-F164-F0D72382B7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497CD-338A-219A-8D62-7855B3945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AD887-B154-3483-37A5-87BD1FF628D6}"/>
              </a:ext>
            </a:extLst>
          </p:cNvPr>
          <p:cNvSpPr>
            <a:spLocks noGrp="1"/>
          </p:cNvSpPr>
          <p:nvPr>
            <p:ph type="dt" sz="half" idx="10"/>
          </p:nvPr>
        </p:nvSpPr>
        <p:spPr/>
        <p:txBody>
          <a:bodyPr/>
          <a:lstStyle/>
          <a:p>
            <a:fld id="{334BF2DF-25DA-DC41-8617-DE6EC3BBC389}" type="datetimeFigureOut">
              <a:rPr lang="en-US" smtClean="0"/>
              <a:t>2/26/25</a:t>
            </a:fld>
            <a:endParaRPr lang="en-US"/>
          </a:p>
        </p:txBody>
      </p:sp>
      <p:sp>
        <p:nvSpPr>
          <p:cNvPr id="6" name="Footer Placeholder 5">
            <a:extLst>
              <a:ext uri="{FF2B5EF4-FFF2-40B4-BE49-F238E27FC236}">
                <a16:creationId xmlns:a16="http://schemas.microsoft.com/office/drawing/2014/main" id="{CA1E17AF-6C77-201B-8865-EF9001870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81C1C-D684-E293-9065-87558F9D6862}"/>
              </a:ext>
            </a:extLst>
          </p:cNvPr>
          <p:cNvSpPr>
            <a:spLocks noGrp="1"/>
          </p:cNvSpPr>
          <p:nvPr>
            <p:ph type="sldNum" sz="quarter" idx="12"/>
          </p:nvPr>
        </p:nvSpPr>
        <p:spPr/>
        <p:txBody>
          <a:bodyPr/>
          <a:lstStyle/>
          <a:p>
            <a:fld id="{CC1C8F02-DB19-5F43-90C7-9B44D4A99937}" type="slidenum">
              <a:rPr lang="en-US" smtClean="0"/>
              <a:t>‹#›</a:t>
            </a:fld>
            <a:endParaRPr lang="en-US"/>
          </a:p>
        </p:txBody>
      </p:sp>
    </p:spTree>
    <p:extLst>
      <p:ext uri="{BB962C8B-B14F-4D97-AF65-F5344CB8AC3E}">
        <p14:creationId xmlns:p14="http://schemas.microsoft.com/office/powerpoint/2010/main" val="330170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799D3-0C35-DE30-A154-9C79951A8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EF759-62CC-3E19-B12B-753F0C2B5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307C9-2075-C5B5-3E5C-4417E484B0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BF2DF-25DA-DC41-8617-DE6EC3BBC389}" type="datetimeFigureOut">
              <a:rPr lang="en-US" smtClean="0"/>
              <a:t>2/26/25</a:t>
            </a:fld>
            <a:endParaRPr lang="en-US"/>
          </a:p>
        </p:txBody>
      </p:sp>
      <p:sp>
        <p:nvSpPr>
          <p:cNvPr id="5" name="Footer Placeholder 4">
            <a:extLst>
              <a:ext uri="{FF2B5EF4-FFF2-40B4-BE49-F238E27FC236}">
                <a16:creationId xmlns:a16="http://schemas.microsoft.com/office/drawing/2014/main" id="{46FDF5DB-BC3D-FB6E-2296-CBCCC1469A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B837B8-B40E-B166-5649-011E870CB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C8F02-DB19-5F43-90C7-9B44D4A99937}" type="slidenum">
              <a:rPr lang="en-US" smtClean="0"/>
              <a:t>‹#›</a:t>
            </a:fld>
            <a:endParaRPr lang="en-US"/>
          </a:p>
        </p:txBody>
      </p:sp>
    </p:spTree>
    <p:extLst>
      <p:ext uri="{BB962C8B-B14F-4D97-AF65-F5344CB8AC3E}">
        <p14:creationId xmlns:p14="http://schemas.microsoft.com/office/powerpoint/2010/main" val="609896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marxists.architexturez.net/subject/africa/cabral/1965/tnmpc.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CED42-EE7E-73C1-BDB2-8FCD286D2CBC}"/>
              </a:ext>
            </a:extLst>
          </p:cNvPr>
          <p:cNvSpPr txBox="1"/>
          <p:nvPr/>
        </p:nvSpPr>
        <p:spPr>
          <a:xfrm>
            <a:off x="602165" y="122667"/>
            <a:ext cx="11095463" cy="6247864"/>
          </a:xfrm>
          <a:prstGeom prst="rect">
            <a:avLst/>
          </a:prstGeom>
          <a:noFill/>
        </p:spPr>
        <p:txBody>
          <a:bodyPr wrap="square" rtlCol="0">
            <a:spAutoFit/>
          </a:bodyPr>
          <a:lstStyle/>
          <a:p>
            <a:pPr algn="ctr"/>
            <a:r>
              <a:rPr lang="en-US" sz="3200" dirty="0">
                <a:latin typeface="+mj-lt"/>
              </a:rPr>
              <a:t>Resistance Poetry in a Decolonizing Africa</a:t>
            </a:r>
          </a:p>
          <a:p>
            <a:endParaRPr lang="en-US" sz="3200" dirty="0">
              <a:latin typeface="+mj-lt"/>
            </a:endParaRPr>
          </a:p>
          <a:p>
            <a:pPr algn="ctr"/>
            <a:r>
              <a:rPr lang="en-US" sz="2800" b="1" u="sng" dirty="0">
                <a:latin typeface="+mj-lt"/>
              </a:rPr>
              <a:t>Lusophone (Portuguese-speaking) Africa</a:t>
            </a:r>
          </a:p>
          <a:p>
            <a:pPr algn="ctr"/>
            <a:r>
              <a:rPr lang="en-US" sz="2800" b="1" u="sng" dirty="0">
                <a:latin typeface="+mj-lt"/>
              </a:rPr>
              <a:t>(a group of countries in West, Central, and Southern Africa:</a:t>
            </a:r>
          </a:p>
          <a:p>
            <a:pPr algn="ctr"/>
            <a:r>
              <a:rPr lang="en-US" sz="2800" b="1" u="sng" dirty="0">
                <a:latin typeface="+mj-lt"/>
              </a:rPr>
              <a:t>Cabo Verde, São Tomé e Príncipe, Guinea-Bissau, Angola, Mozambique)</a:t>
            </a:r>
          </a:p>
          <a:p>
            <a:endParaRPr lang="en-US" sz="2800" dirty="0">
              <a:latin typeface="+mj-lt"/>
            </a:endParaRPr>
          </a:p>
          <a:p>
            <a:pPr algn="ctr"/>
            <a:r>
              <a:rPr lang="en-US" sz="2800" dirty="0">
                <a:latin typeface="+mj-lt"/>
              </a:rPr>
              <a:t>Represented by the collection of poems we read: </a:t>
            </a:r>
            <a:r>
              <a:rPr lang="en-US" sz="2800" i="1" dirty="0">
                <a:latin typeface="+mj-lt"/>
              </a:rPr>
              <a:t>When Bullets Begin to Flower</a:t>
            </a:r>
            <a:r>
              <a:rPr lang="en-US" sz="2800" dirty="0">
                <a:latin typeface="+mj-lt"/>
              </a:rPr>
              <a:t>, ed. Margaret Dickinson and published in 1972</a:t>
            </a:r>
          </a:p>
          <a:p>
            <a:endParaRPr lang="en-US" sz="2800" dirty="0">
              <a:latin typeface="+mj-lt"/>
            </a:endParaRPr>
          </a:p>
          <a:p>
            <a:pPr algn="ctr"/>
            <a:r>
              <a:rPr lang="en-US" sz="2800" b="1" u="sng" dirty="0">
                <a:latin typeface="+mj-lt"/>
              </a:rPr>
              <a:t>South Africa (a single country, located on the southern tip</a:t>
            </a:r>
          </a:p>
          <a:p>
            <a:pPr algn="ctr"/>
            <a:r>
              <a:rPr lang="en-US" sz="2800" b="1" u="sng" dirty="0">
                <a:latin typeface="+mj-lt"/>
              </a:rPr>
              <a:t>of the African continent)</a:t>
            </a:r>
          </a:p>
          <a:p>
            <a:endParaRPr lang="en-US" sz="2800" dirty="0">
              <a:latin typeface="+mj-lt"/>
            </a:endParaRPr>
          </a:p>
          <a:p>
            <a:pPr algn="ctr"/>
            <a:r>
              <a:rPr lang="en-US" sz="2800" dirty="0">
                <a:latin typeface="+mj-lt"/>
              </a:rPr>
              <a:t>Represented by the collection of poems we read: </a:t>
            </a:r>
            <a:r>
              <a:rPr lang="en-US" sz="2800" i="1" dirty="0">
                <a:latin typeface="+mj-lt"/>
              </a:rPr>
              <a:t>Poets to the People</a:t>
            </a:r>
            <a:r>
              <a:rPr lang="en-US" sz="2800" dirty="0">
                <a:latin typeface="+mj-lt"/>
              </a:rPr>
              <a:t>, ed. Barry Feinberg and published in 1974</a:t>
            </a:r>
          </a:p>
        </p:txBody>
      </p:sp>
    </p:spTree>
    <p:extLst>
      <p:ext uri="{BB962C8B-B14F-4D97-AF65-F5344CB8AC3E}">
        <p14:creationId xmlns:p14="http://schemas.microsoft.com/office/powerpoint/2010/main" val="268493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7820CB-E300-BDFC-9C7F-094F1E810CD1}"/>
              </a:ext>
            </a:extLst>
          </p:cNvPr>
          <p:cNvSpPr txBox="1"/>
          <p:nvPr/>
        </p:nvSpPr>
        <p:spPr>
          <a:xfrm>
            <a:off x="743919" y="309959"/>
            <a:ext cx="10662834" cy="3970318"/>
          </a:xfrm>
          <a:prstGeom prst="rect">
            <a:avLst/>
          </a:prstGeom>
          <a:noFill/>
        </p:spPr>
        <p:txBody>
          <a:bodyPr wrap="square" rtlCol="0">
            <a:spAutoFit/>
          </a:bodyPr>
          <a:lstStyle/>
          <a:p>
            <a:pPr marL="0" marR="0"/>
            <a:r>
              <a:rPr lang="en-US" sz="1800" b="1" dirty="0">
                <a:solidFill>
                  <a:schemeClr val="bg1"/>
                </a:solidFill>
                <a:effectLst/>
                <a:latin typeface="Calibri" panose="020F0502020204030204" pitchFamily="34" charset="0"/>
                <a:ea typeface="Times New Roman" panose="02020603050405020304" pitchFamily="18" charset="0"/>
              </a:rPr>
              <a:t>Cabral’s 1965 speech in Dar es Salaam, continued (Slide 3)…</a:t>
            </a:r>
          </a:p>
          <a:p>
            <a:pPr marL="0" marR="0"/>
            <a:endParaRPr lang="en-US" b="1" dirty="0">
              <a:solidFill>
                <a:schemeClr val="bg1"/>
              </a:solidFill>
              <a:latin typeface="Calibri" panose="020F0502020204030204" pitchFamily="34" charset="0"/>
              <a:ea typeface="Times New Roman" panose="02020603050405020304" pitchFamily="18" charset="0"/>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1800" dirty="0">
                <a:solidFill>
                  <a:schemeClr val="bg1"/>
                </a:solidFill>
                <a:effectLst/>
                <a:latin typeface="Calibri" panose="020F0502020204030204" pitchFamily="34" charset="0"/>
                <a:ea typeface="Times New Roman" panose="02020603050405020304" pitchFamily="18" charset="0"/>
              </a:rPr>
              <a:t>“On an international level, we in the CONCP (Conference of Nationalist Organizations of the Portuguese Colonies) practice a policy of non-alignment. But for us non-alignment does not mean turning one's back on the fundamental problems of humanity and of justice. Non-alignment for us means not aligning ourselves with blocs, not aligning ourselves with the decisions of others. We reserve the right to make our own decisions, and if by chance our choices and decisions coincide with those of others, that is not our fault.”</a:t>
            </a:r>
            <a:endParaRPr lang="en-US" sz="1800" dirty="0">
              <a:solidFill>
                <a:schemeClr val="bg1"/>
              </a:solidFill>
              <a:effectLst/>
              <a:latin typeface="Times New Roman" panose="02020603050405020304" pitchFamily="18" charset="0"/>
              <a:ea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241128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23FA-A6B4-296C-D606-ECE5A9C8D45A}"/>
              </a:ext>
            </a:extLst>
          </p:cNvPr>
          <p:cNvSpPr>
            <a:spLocks noGrp="1"/>
          </p:cNvSpPr>
          <p:nvPr>
            <p:ph type="title"/>
          </p:nvPr>
        </p:nvSpPr>
        <p:spPr>
          <a:solidFill>
            <a:srgbClr val="FF0000"/>
          </a:solidFill>
        </p:spPr>
        <p:txBody>
          <a:bodyPr>
            <a:normAutofit/>
          </a:bodyPr>
          <a:lstStyle/>
          <a:p>
            <a:r>
              <a:rPr lang="en-US" sz="2800" b="1" dirty="0">
                <a:effectLst/>
                <a:latin typeface="Calibri" panose="020F0502020204030204" pitchFamily="34" charset="0"/>
                <a:ea typeface="Times New Roman" panose="02020603050405020304" pitchFamily="18" charset="0"/>
              </a:rPr>
              <a:t>Cabral’s 1965 speech in Dar es Salaam, continued (Slide 4)…</a:t>
            </a:r>
            <a:endParaRPr lang="en-US" sz="2800" dirty="0"/>
          </a:p>
        </p:txBody>
      </p:sp>
      <p:sp>
        <p:nvSpPr>
          <p:cNvPr id="3" name="Content Placeholder 2">
            <a:extLst>
              <a:ext uri="{FF2B5EF4-FFF2-40B4-BE49-F238E27FC236}">
                <a16:creationId xmlns:a16="http://schemas.microsoft.com/office/drawing/2014/main" id="{2B1D07A0-436F-D562-469D-3490BE510636}"/>
              </a:ext>
            </a:extLst>
          </p:cNvPr>
          <p:cNvSpPr>
            <a:spLocks noGrp="1"/>
          </p:cNvSpPr>
          <p:nvPr>
            <p:ph idx="1"/>
          </p:nvPr>
        </p:nvSpPr>
        <p:spPr>
          <a:solidFill>
            <a:srgbClr val="FF0000"/>
          </a:solidFill>
        </p:spPr>
        <p:txBody>
          <a:bodyPr>
            <a:normAutofit lnSpcReduction="10000"/>
          </a:bodyPr>
          <a:lstStyle/>
          <a:p>
            <a:pPr marL="0" marR="0" indent="0">
              <a:buNone/>
            </a:pPr>
            <a:r>
              <a:rPr lang="en-US" sz="1800" dirty="0">
                <a:effectLst/>
                <a:latin typeface="Calibri" panose="020F0502020204030204" pitchFamily="34" charset="0"/>
                <a:ea typeface="Times New Roman" panose="02020603050405020304" pitchFamily="18" charset="0"/>
              </a:rPr>
              <a:t>“We are with the refugees, the </a:t>
            </a:r>
            <a:r>
              <a:rPr lang="en-US" sz="1800" dirty="0" err="1">
                <a:effectLst/>
                <a:latin typeface="Calibri" panose="020F0502020204030204" pitchFamily="34" charset="0"/>
                <a:ea typeface="Times New Roman" panose="02020603050405020304" pitchFamily="18" charset="0"/>
              </a:rPr>
              <a:t>martyrised</a:t>
            </a:r>
            <a:r>
              <a:rPr lang="en-US" sz="1800" dirty="0">
                <a:effectLst/>
                <a:latin typeface="Calibri" panose="020F0502020204030204" pitchFamily="34" charset="0"/>
                <a:ea typeface="Times New Roman" panose="02020603050405020304" pitchFamily="18" charset="0"/>
              </a:rPr>
              <a:t> refugees of Palestine, who have been tricked and driven from their own homeland by the </a:t>
            </a:r>
            <a:r>
              <a:rPr lang="en-US" sz="1800" dirty="0" err="1">
                <a:effectLst/>
                <a:latin typeface="Calibri" panose="020F0502020204030204" pitchFamily="34" charset="0"/>
                <a:ea typeface="Times New Roman" panose="02020603050405020304" pitchFamily="18" charset="0"/>
              </a:rPr>
              <a:t>manoeuvres</a:t>
            </a:r>
            <a:r>
              <a:rPr lang="en-US" sz="1800" dirty="0">
                <a:effectLst/>
                <a:latin typeface="Calibri" panose="020F0502020204030204" pitchFamily="34" charset="0"/>
                <a:ea typeface="Times New Roman" panose="02020603050405020304" pitchFamily="18" charset="0"/>
              </a:rPr>
              <a:t> of imperialism. We are on the side of the Palestinian refugees and we support wholeheartedly all that the sons of Palestine are doing to liberate their country, and we fully support the Arab and African countries in general in helping the Palestinian people to recover their dignity, their independence and their right to live. We are also with the peoples of Southern Arabia, of so-called 'French Somaliland, of so-called 'Spanish' Guinea, and we are also most seriously and painfully with our brothers in South Africa who are facing the most barbarous racial discrimination. We are absolutely certain that the development of the struggle in the Portuguese colonies, and the victory we are winning each day over Portuguese colonialism is an effective contribution to the elimination of the vile, shameful regime of racial discrimination, of apartheid in South Africa. And we are also certain that peoples like that of Angola, that of Mozambique and ourselves in Guinea and Cabo Verde, far from South Africa, will soon, very soon we hope, be able to play a very important role in the final elimination of that last bastion of imperialism and racism in Africa, South Africa.”</a:t>
            </a:r>
          </a:p>
          <a:p>
            <a:pPr marL="0" marR="0" indent="0">
              <a:buNone/>
            </a:pPr>
            <a:endParaRPr lang="en-US" sz="1800" dirty="0">
              <a:effectLst/>
              <a:latin typeface="Times New Roman" panose="02020603050405020304" pitchFamily="18" charset="0"/>
              <a:ea typeface="Times New Roman" panose="02020603050405020304" pitchFamily="18" charset="0"/>
            </a:endParaRPr>
          </a:p>
          <a:p>
            <a:pPr marL="0" marR="0">
              <a:tabLst>
                <a:tab pos="2514600" algn="l"/>
              </a:tabLst>
            </a:pPr>
            <a:r>
              <a:rPr lang="en-US" sz="1800" dirty="0">
                <a:effectLst/>
                <a:ea typeface="Times New Roman" panose="02020603050405020304" pitchFamily="18" charset="0"/>
              </a:rPr>
              <a:t>Published on the Marxists’ Internet Archive:</a:t>
            </a:r>
          </a:p>
          <a:p>
            <a:pPr marL="0" marR="0">
              <a:tabLst>
                <a:tab pos="2514600" algn="l"/>
              </a:tabLst>
            </a:pPr>
            <a:r>
              <a:rPr lang="en-US" sz="1800" dirty="0">
                <a:effectLst/>
                <a:ea typeface="Times New Roman" panose="02020603050405020304" pitchFamily="18" charset="0"/>
                <a:hlinkClick r:id="rId2"/>
              </a:rPr>
              <a:t>https://marxists.architexturez.net/subject/africa/cabral/1965/tnmpc.htm</a:t>
            </a:r>
            <a:endParaRPr lang="en-US" sz="1800" dirty="0">
              <a:effectLst/>
              <a:ea typeface="Times New Roman" panose="02020603050405020304" pitchFamily="18" charset="0"/>
            </a:endParaRPr>
          </a:p>
          <a:p>
            <a:pPr marL="0" marR="0">
              <a:tabLst>
                <a:tab pos="251460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390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3F99-11DD-B201-00B5-87CD29475385}"/>
              </a:ext>
            </a:extLst>
          </p:cNvPr>
          <p:cNvSpPr>
            <a:spLocks noGrp="1"/>
          </p:cNvSpPr>
          <p:nvPr>
            <p:ph type="title"/>
          </p:nvPr>
        </p:nvSpPr>
        <p:spPr>
          <a:xfrm>
            <a:off x="838200" y="365125"/>
            <a:ext cx="10630546" cy="3276977"/>
          </a:xfrm>
        </p:spPr>
        <p:txBody>
          <a:bodyPr>
            <a:normAutofit/>
          </a:bodyPr>
          <a:lstStyle/>
          <a:p>
            <a:r>
              <a:rPr lang="en-US" sz="3600" b="1" dirty="0"/>
              <a:t>Discussion prompts…</a:t>
            </a:r>
            <a:br>
              <a:rPr lang="en-US" sz="3600" dirty="0"/>
            </a:br>
            <a:r>
              <a:rPr lang="en-US" sz="3600" dirty="0"/>
              <a:t>Pls. assign a spokesperson for your group to report back from your discussion. Pls. consider power dynamics and the “move up/move back” rule when assigning the spokesperson role. (In other words, do not give this role to the person for whom it comes most easily/naturally…)</a:t>
            </a:r>
          </a:p>
        </p:txBody>
      </p:sp>
      <p:sp>
        <p:nvSpPr>
          <p:cNvPr id="3" name="Content Placeholder 2">
            <a:extLst>
              <a:ext uri="{FF2B5EF4-FFF2-40B4-BE49-F238E27FC236}">
                <a16:creationId xmlns:a16="http://schemas.microsoft.com/office/drawing/2014/main" id="{6C3098D2-B0D3-0BA2-7E62-ECC1C7F00474}"/>
              </a:ext>
            </a:extLst>
          </p:cNvPr>
          <p:cNvSpPr>
            <a:spLocks noGrp="1"/>
          </p:cNvSpPr>
          <p:nvPr>
            <p:ph idx="1"/>
          </p:nvPr>
        </p:nvSpPr>
        <p:spPr>
          <a:xfrm>
            <a:off x="838200" y="3642102"/>
            <a:ext cx="10515600" cy="3084162"/>
          </a:xfrm>
        </p:spPr>
        <p:txBody>
          <a:bodyPr>
            <a:normAutofit fontScale="92500" lnSpcReduction="10000"/>
          </a:bodyPr>
          <a:lstStyle/>
          <a:p>
            <a:pPr marL="0" indent="0">
              <a:buNone/>
            </a:pPr>
            <a:r>
              <a:rPr lang="en-US" dirty="0"/>
              <a:t>In </a:t>
            </a:r>
            <a:r>
              <a:rPr lang="en-US" i="1" dirty="0"/>
              <a:t>When Bullets Begin to Flower…</a:t>
            </a:r>
          </a:p>
          <a:p>
            <a:pPr marL="514350" indent="-514350">
              <a:buAutoNum type="arabicPeriod"/>
            </a:pPr>
            <a:r>
              <a:rPr lang="en-US" i="1" dirty="0"/>
              <a:t>Look at Agostinho Neto’s two poems, “Western Civilization” and “African Poetry.” Explore and discuss: differences and similarities between them (language, style, structure, images, tone). Explore and discuss: how do they work together as a pair?</a:t>
            </a:r>
          </a:p>
          <a:p>
            <a:pPr marL="514350" indent="-514350">
              <a:buAutoNum type="arabicPeriod"/>
            </a:pPr>
            <a:r>
              <a:rPr lang="en-US" i="1" dirty="0"/>
              <a:t>Look at </a:t>
            </a:r>
            <a:r>
              <a:rPr lang="en-US" i="1" dirty="0" err="1"/>
              <a:t>Onéismo</a:t>
            </a:r>
            <a:r>
              <a:rPr lang="en-US" i="1" dirty="0"/>
              <a:t> Silveira’s poem, “A Different Poem,” and Jorge </a:t>
            </a:r>
            <a:r>
              <a:rPr lang="en-US" i="1" dirty="0" err="1"/>
              <a:t>Rebelo’s</a:t>
            </a:r>
            <a:r>
              <a:rPr lang="en-US" i="1" dirty="0"/>
              <a:t> poem, “Poem.” What do these two poems want from, or claim for, poetry?</a:t>
            </a:r>
          </a:p>
        </p:txBody>
      </p:sp>
    </p:spTree>
    <p:extLst>
      <p:ext uri="{BB962C8B-B14F-4D97-AF65-F5344CB8AC3E}">
        <p14:creationId xmlns:p14="http://schemas.microsoft.com/office/powerpoint/2010/main" val="142293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95AABE-B27F-2E2D-3387-F3CEB4B0C49A}"/>
              </a:ext>
            </a:extLst>
          </p:cNvPr>
          <p:cNvPicPr>
            <a:picLocks noChangeAspect="1" noChangeArrowheads="1"/>
          </p:cNvPicPr>
          <p:nvPr/>
        </p:nvPicPr>
        <p:blipFill>
          <a:blip r:embed="rId3">
            <a:alphaModFix amt="69000"/>
            <a:extLst>
              <a:ext uri="{28A0092B-C50C-407E-A947-70E740481C1C}">
                <a14:useLocalDpi xmlns:a14="http://schemas.microsoft.com/office/drawing/2010/main" val="0"/>
              </a:ext>
            </a:extLst>
          </a:blip>
          <a:srcRect/>
          <a:stretch>
            <a:fillRect/>
          </a:stretch>
        </p:blipFill>
        <p:spPr bwMode="auto">
          <a:xfrm>
            <a:off x="0" y="608013"/>
            <a:ext cx="12192000" cy="5641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5259A5-70F6-5759-E066-5D77FAC37BBF}"/>
              </a:ext>
            </a:extLst>
          </p:cNvPr>
          <p:cNvSpPr txBox="1"/>
          <p:nvPr/>
        </p:nvSpPr>
        <p:spPr>
          <a:xfrm>
            <a:off x="-1" y="6224056"/>
            <a:ext cx="12191999" cy="646331"/>
          </a:xfrm>
          <a:prstGeom prst="rect">
            <a:avLst/>
          </a:prstGeom>
          <a:noFill/>
        </p:spPr>
        <p:txBody>
          <a:bodyPr wrap="square" rtlCol="0">
            <a:spAutoFit/>
          </a:bodyPr>
          <a:lstStyle/>
          <a:p>
            <a:r>
              <a:rPr lang="en-US" dirty="0">
                <a:solidFill>
                  <a:schemeClr val="bg1"/>
                </a:solidFill>
              </a:rPr>
              <a:t>Map of the Lusophone world today. Today, the majority of speakers of Portuguese do not live in Portugal… Today, the majority live in Brazil – 8 of 10 speakers of Portuguese. It is estimated </a:t>
            </a:r>
            <a:r>
              <a:rPr lang="en-US">
                <a:solidFill>
                  <a:schemeClr val="bg1"/>
                </a:solidFill>
              </a:rPr>
              <a:t>that by 2050, the </a:t>
            </a:r>
            <a:r>
              <a:rPr lang="en-US" dirty="0">
                <a:solidFill>
                  <a:schemeClr val="bg1"/>
                </a:solidFill>
              </a:rPr>
              <a:t>majority of Portuguese speakers will live in Africa.</a:t>
            </a:r>
          </a:p>
        </p:txBody>
      </p:sp>
    </p:spTree>
    <p:extLst>
      <p:ext uri="{BB962C8B-B14F-4D97-AF65-F5344CB8AC3E}">
        <p14:creationId xmlns:p14="http://schemas.microsoft.com/office/powerpoint/2010/main" val="400022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B1C7B-A9E8-27D1-05CE-E72F739EDF2E}"/>
              </a:ext>
            </a:extLst>
          </p:cNvPr>
          <p:cNvPicPr>
            <a:picLocks noChangeAspect="1"/>
          </p:cNvPicPr>
          <p:nvPr/>
        </p:nvPicPr>
        <p:blipFill>
          <a:blip r:embed="rId3"/>
          <a:stretch>
            <a:fillRect/>
          </a:stretch>
        </p:blipFill>
        <p:spPr>
          <a:xfrm>
            <a:off x="388435" y="185737"/>
            <a:ext cx="8904406" cy="6486525"/>
          </a:xfrm>
          <a:prstGeom prst="rect">
            <a:avLst/>
          </a:prstGeom>
        </p:spPr>
      </p:pic>
      <p:sp>
        <p:nvSpPr>
          <p:cNvPr id="2" name="TextBox 1">
            <a:extLst>
              <a:ext uri="{FF2B5EF4-FFF2-40B4-BE49-F238E27FC236}">
                <a16:creationId xmlns:a16="http://schemas.microsoft.com/office/drawing/2014/main" id="{734419FD-C8A1-4378-750F-5EDC4B648EC0}"/>
              </a:ext>
            </a:extLst>
          </p:cNvPr>
          <p:cNvSpPr txBox="1"/>
          <p:nvPr/>
        </p:nvSpPr>
        <p:spPr>
          <a:xfrm>
            <a:off x="9438468" y="5067946"/>
            <a:ext cx="2603716" cy="1477328"/>
          </a:xfrm>
          <a:prstGeom prst="rect">
            <a:avLst/>
          </a:prstGeom>
          <a:noFill/>
        </p:spPr>
        <p:txBody>
          <a:bodyPr wrap="square" rtlCol="0">
            <a:spAutoFit/>
          </a:bodyPr>
          <a:lstStyle/>
          <a:p>
            <a:r>
              <a:rPr lang="en-US" dirty="0" err="1">
                <a:solidFill>
                  <a:schemeClr val="bg1"/>
                </a:solidFill>
              </a:rPr>
              <a:t>Amílcar</a:t>
            </a:r>
            <a:r>
              <a:rPr lang="en-US" dirty="0">
                <a:solidFill>
                  <a:schemeClr val="bg1"/>
                </a:solidFill>
              </a:rPr>
              <a:t> Cabral,</a:t>
            </a:r>
          </a:p>
          <a:p>
            <a:r>
              <a:rPr lang="en-US" dirty="0">
                <a:solidFill>
                  <a:schemeClr val="bg1"/>
                </a:solidFill>
              </a:rPr>
              <a:t>Legendary anti-colonial leader in Lusophone Africa; founder of the PAIGC (Guinea-Bissau)</a:t>
            </a:r>
          </a:p>
        </p:txBody>
      </p:sp>
    </p:spTree>
    <p:extLst>
      <p:ext uri="{BB962C8B-B14F-4D97-AF65-F5344CB8AC3E}">
        <p14:creationId xmlns:p14="http://schemas.microsoft.com/office/powerpoint/2010/main" val="61056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193CE-31C5-D89F-95DB-C9B9B31CE215}"/>
              </a:ext>
            </a:extLst>
          </p:cNvPr>
          <p:cNvPicPr>
            <a:picLocks noChangeAspect="1"/>
          </p:cNvPicPr>
          <p:nvPr/>
        </p:nvPicPr>
        <p:blipFill>
          <a:blip r:embed="rId3"/>
          <a:stretch>
            <a:fillRect/>
          </a:stretch>
        </p:blipFill>
        <p:spPr>
          <a:xfrm>
            <a:off x="1473450" y="-54769"/>
            <a:ext cx="9245099" cy="6967538"/>
          </a:xfrm>
          <a:prstGeom prst="rect">
            <a:avLst/>
          </a:prstGeom>
        </p:spPr>
      </p:pic>
    </p:spTree>
    <p:extLst>
      <p:ext uri="{BB962C8B-B14F-4D97-AF65-F5344CB8AC3E}">
        <p14:creationId xmlns:p14="http://schemas.microsoft.com/office/powerpoint/2010/main" val="266091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86C3C6-CBA3-3CD8-3E57-F13A6222CFBB}"/>
              </a:ext>
            </a:extLst>
          </p:cNvPr>
          <p:cNvPicPr>
            <a:picLocks noChangeAspect="1"/>
          </p:cNvPicPr>
          <p:nvPr/>
        </p:nvPicPr>
        <p:blipFill>
          <a:blip r:embed="rId3"/>
          <a:stretch>
            <a:fillRect/>
          </a:stretch>
        </p:blipFill>
        <p:spPr>
          <a:xfrm>
            <a:off x="2209800" y="1594402"/>
            <a:ext cx="7772400" cy="3869303"/>
          </a:xfrm>
          <a:prstGeom prst="rect">
            <a:avLst/>
          </a:prstGeom>
        </p:spPr>
      </p:pic>
    </p:spTree>
    <p:extLst>
      <p:ext uri="{BB962C8B-B14F-4D97-AF65-F5344CB8AC3E}">
        <p14:creationId xmlns:p14="http://schemas.microsoft.com/office/powerpoint/2010/main" val="102316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2D222B-CC8D-DF4B-F7AE-76F34FFC7B59}"/>
              </a:ext>
            </a:extLst>
          </p:cNvPr>
          <p:cNvPicPr>
            <a:picLocks noChangeAspect="1"/>
          </p:cNvPicPr>
          <p:nvPr/>
        </p:nvPicPr>
        <p:blipFill>
          <a:blip r:embed="rId3"/>
          <a:stretch>
            <a:fillRect/>
          </a:stretch>
        </p:blipFill>
        <p:spPr>
          <a:xfrm>
            <a:off x="1781060" y="271463"/>
            <a:ext cx="8629880" cy="5597273"/>
          </a:xfrm>
          <a:prstGeom prst="rect">
            <a:avLst/>
          </a:prstGeom>
        </p:spPr>
      </p:pic>
      <p:sp>
        <p:nvSpPr>
          <p:cNvPr id="6" name="TextBox 5">
            <a:extLst>
              <a:ext uri="{FF2B5EF4-FFF2-40B4-BE49-F238E27FC236}">
                <a16:creationId xmlns:a16="http://schemas.microsoft.com/office/drawing/2014/main" id="{5BC3B4D5-AFB1-E6D7-F48F-80B563DC58D2}"/>
              </a:ext>
            </a:extLst>
          </p:cNvPr>
          <p:cNvSpPr txBox="1"/>
          <p:nvPr/>
        </p:nvSpPr>
        <p:spPr>
          <a:xfrm>
            <a:off x="285750" y="5907762"/>
            <a:ext cx="11663443" cy="923330"/>
          </a:xfrm>
          <a:prstGeom prst="rect">
            <a:avLst/>
          </a:prstGeom>
          <a:noFill/>
        </p:spPr>
        <p:txBody>
          <a:bodyPr wrap="square" rtlCol="0">
            <a:spAutoFit/>
          </a:bodyPr>
          <a:lstStyle/>
          <a:p>
            <a:r>
              <a:rPr lang="en-US" dirty="0">
                <a:solidFill>
                  <a:schemeClr val="bg1"/>
                </a:solidFill>
              </a:rPr>
              <a:t>Photograph of </a:t>
            </a:r>
            <a:r>
              <a:rPr lang="en-US" dirty="0" err="1">
                <a:solidFill>
                  <a:schemeClr val="bg1"/>
                </a:solidFill>
              </a:rPr>
              <a:t>Bouba</a:t>
            </a:r>
            <a:r>
              <a:rPr lang="en-US" dirty="0">
                <a:solidFill>
                  <a:schemeClr val="bg1"/>
                </a:solidFill>
              </a:rPr>
              <a:t> Touré (at right) and friend in rural Mali. Touré was a Malian immigrants’ rights and labor activist who became involved in pan-African workers’ struggles while living as a migrant worker in Paris. Notice that he is wearing the ”Cabral” hat and an MPLA T-shirt as he (and his friend) raise their fists in a version of the “Black Power“ salute in Mali.</a:t>
            </a:r>
          </a:p>
        </p:txBody>
      </p:sp>
    </p:spTree>
    <p:extLst>
      <p:ext uri="{BB962C8B-B14F-4D97-AF65-F5344CB8AC3E}">
        <p14:creationId xmlns:p14="http://schemas.microsoft.com/office/powerpoint/2010/main" val="182424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75410-96B0-F333-F523-01FD6C039673}"/>
              </a:ext>
            </a:extLst>
          </p:cNvPr>
          <p:cNvPicPr>
            <a:picLocks noChangeAspect="1"/>
          </p:cNvPicPr>
          <p:nvPr/>
        </p:nvPicPr>
        <p:blipFill>
          <a:blip r:embed="rId3"/>
          <a:stretch>
            <a:fillRect/>
          </a:stretch>
        </p:blipFill>
        <p:spPr>
          <a:xfrm>
            <a:off x="1606012" y="425396"/>
            <a:ext cx="8979976" cy="6007208"/>
          </a:xfrm>
          <a:prstGeom prst="rect">
            <a:avLst/>
          </a:prstGeom>
        </p:spPr>
      </p:pic>
      <p:sp>
        <p:nvSpPr>
          <p:cNvPr id="4" name="TextBox 3">
            <a:extLst>
              <a:ext uri="{FF2B5EF4-FFF2-40B4-BE49-F238E27FC236}">
                <a16:creationId xmlns:a16="http://schemas.microsoft.com/office/drawing/2014/main" id="{F24141DA-6146-61FB-52A8-605CC587CC07}"/>
              </a:ext>
            </a:extLst>
          </p:cNvPr>
          <p:cNvSpPr txBox="1"/>
          <p:nvPr/>
        </p:nvSpPr>
        <p:spPr>
          <a:xfrm>
            <a:off x="681926" y="6432604"/>
            <a:ext cx="11224114" cy="384027"/>
          </a:xfrm>
          <a:prstGeom prst="rect">
            <a:avLst/>
          </a:prstGeom>
          <a:noFill/>
        </p:spPr>
        <p:txBody>
          <a:bodyPr wrap="square" rtlCol="0">
            <a:spAutoFit/>
          </a:bodyPr>
          <a:lstStyle/>
          <a:p>
            <a:r>
              <a:rPr lang="en-US" dirty="0"/>
              <a:t>Black Panthers demonstrating in NYC in the 1970s (around the same time Touré’s photograph was taken in Mali)…</a:t>
            </a:r>
          </a:p>
        </p:txBody>
      </p:sp>
    </p:spTree>
    <p:extLst>
      <p:ext uri="{BB962C8B-B14F-4D97-AF65-F5344CB8AC3E}">
        <p14:creationId xmlns:p14="http://schemas.microsoft.com/office/powerpoint/2010/main" val="141536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76912C-3379-A6E3-5828-737009422D80}"/>
              </a:ext>
            </a:extLst>
          </p:cNvPr>
          <p:cNvSpPr txBox="1"/>
          <p:nvPr/>
        </p:nvSpPr>
        <p:spPr>
          <a:xfrm>
            <a:off x="743919" y="0"/>
            <a:ext cx="10631837" cy="4801314"/>
          </a:xfrm>
          <a:prstGeom prst="rect">
            <a:avLst/>
          </a:prstGeom>
          <a:noFill/>
        </p:spPr>
        <p:txBody>
          <a:bodyPr wrap="square" rtlCol="0">
            <a:spAutoFit/>
          </a:bodyPr>
          <a:lstStyle/>
          <a:p>
            <a:pPr marL="0" marR="0"/>
            <a:endParaRPr lang="en-US" sz="1800" b="1" dirty="0">
              <a:solidFill>
                <a:schemeClr val="bg1"/>
              </a:solidFill>
              <a:effectLst/>
              <a:latin typeface="Calibri" panose="020F0502020204030204" pitchFamily="34" charset="0"/>
              <a:ea typeface="Times New Roman" panose="02020603050405020304" pitchFamily="18" charset="0"/>
            </a:endParaRPr>
          </a:p>
          <a:p>
            <a:pPr marL="0" marR="0"/>
            <a:r>
              <a:rPr lang="en-US" sz="1800" b="1" dirty="0">
                <a:solidFill>
                  <a:schemeClr val="bg1"/>
                </a:solidFill>
                <a:effectLst/>
                <a:latin typeface="Calibri" panose="020F0502020204030204" pitchFamily="34" charset="0"/>
                <a:ea typeface="Times New Roman" panose="02020603050405020304" pitchFamily="18" charset="0"/>
              </a:rPr>
              <a:t>From Cabral’s 1965 speech in Dar es Salaam, called “The Nationalist Movements of the Portuguese Colonies” (Later published, posthumously published, in a book called </a:t>
            </a:r>
            <a:r>
              <a:rPr lang="en-US" sz="1800" b="1" i="1" dirty="0">
                <a:solidFill>
                  <a:schemeClr val="bg1"/>
                </a:solidFill>
                <a:effectLst/>
                <a:latin typeface="Calibri" panose="020F0502020204030204" pitchFamily="34" charset="0"/>
                <a:ea typeface="Times New Roman" panose="02020603050405020304" pitchFamily="18" charset="0"/>
              </a:rPr>
              <a:t>The Revolution in Guinea, Stage 1</a:t>
            </a:r>
            <a:r>
              <a:rPr lang="en-US" sz="1800" b="1" dirty="0">
                <a:solidFill>
                  <a:schemeClr val="bg1"/>
                </a:solidFill>
                <a:effectLst/>
                <a:latin typeface="Calibri" panose="020F0502020204030204" pitchFamily="34" charset="0"/>
                <a:ea typeface="Times New Roman" panose="02020603050405020304" pitchFamily="18" charset="0"/>
              </a:rPr>
              <a:t>)</a:t>
            </a:r>
          </a:p>
          <a:p>
            <a:pPr marL="0" marR="0"/>
            <a:endParaRPr lang="en-US" b="1" dirty="0">
              <a:solidFill>
                <a:schemeClr val="bg1"/>
              </a:solidFill>
              <a:latin typeface="Calibri" panose="020F0502020204030204" pitchFamily="34" charset="0"/>
              <a:ea typeface="Times New Roman" panose="02020603050405020304" pitchFamily="18" charset="0"/>
            </a:endParaRPr>
          </a:p>
          <a:p>
            <a:pPr marL="0" marR="0"/>
            <a:endParaRPr lang="en-US" b="1" dirty="0">
              <a:solidFill>
                <a:schemeClr val="bg1"/>
              </a:solidFill>
              <a:latin typeface="Calibri" panose="020F0502020204030204" pitchFamily="34" charset="0"/>
              <a:ea typeface="Times New Roman" panose="02020603050405020304" pitchFamily="18" charset="0"/>
            </a:endParaRPr>
          </a:p>
          <a:p>
            <a:pPr marL="0" marR="0"/>
            <a:endParaRPr lang="en-US" sz="1800" b="1" dirty="0">
              <a:solidFill>
                <a:schemeClr val="bg1"/>
              </a:solidFill>
              <a:effectLst/>
              <a:latin typeface="Calibri" panose="020F0502020204030204" pitchFamily="34" charset="0"/>
              <a:ea typeface="Times New Roman" panose="02020603050405020304" pitchFamily="18" charset="0"/>
            </a:endParaRPr>
          </a:p>
          <a:p>
            <a:pPr marL="0" marR="0"/>
            <a:endParaRPr lang="en-US" sz="1800" b="1" dirty="0">
              <a:solidFill>
                <a:schemeClr val="bg1"/>
              </a:solidFill>
              <a:effectLst/>
              <a:latin typeface="Calibri" panose="020F0502020204030204" pitchFamily="34" charset="0"/>
              <a:ea typeface="Times New Roman" panose="02020603050405020304" pitchFamily="18" charset="0"/>
            </a:endParaRPr>
          </a:p>
          <a:p>
            <a:pPr marL="0" marR="0"/>
            <a:endParaRPr lang="en-US" sz="1800" b="1"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national liberation struggle has a great significance both for Africa and for the world. We are in the process of proving that peoples such as ours--economically backward, living sometimes almost naked in the bush, not knowing how to read or write, not having even the most elementary knowledge of modern technology--are capable, by means of their sacrifices and efforts, of beating an enemy who is not only more advanced from a technological point of view but also supported by the powerful forces of world imperialism. Thus before the world and before Africa we ask: were the Portuguese right when they claimed that we were </a:t>
            </a:r>
            <a:r>
              <a:rPr lang="en-US" sz="1800"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uncivilised</a:t>
            </a:r>
            <a:r>
              <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peoples, peoples without culture? We ask: what is the most striking manifestation of </a:t>
            </a:r>
            <a:r>
              <a:rPr lang="en-US" sz="1800"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civilisation</a:t>
            </a:r>
            <a:r>
              <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culture if not that shown by a people which takes up arms to defend its right to life, to progress, to work and to happiness?”</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212243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764EBC-A9C2-C34A-56D4-8F0C2FBFF25D}"/>
              </a:ext>
            </a:extLst>
          </p:cNvPr>
          <p:cNvSpPr txBox="1"/>
          <p:nvPr/>
        </p:nvSpPr>
        <p:spPr>
          <a:xfrm>
            <a:off x="464949" y="0"/>
            <a:ext cx="11251770" cy="6186309"/>
          </a:xfrm>
          <a:prstGeom prst="rect">
            <a:avLst/>
          </a:prstGeom>
          <a:noFill/>
        </p:spPr>
        <p:txBody>
          <a:bodyPr wrap="square" rtlCol="0">
            <a:spAutoFit/>
          </a:bodyPr>
          <a:lstStyle/>
          <a:p>
            <a:pPr marL="0" marR="0"/>
            <a:endParaRPr lang="en-US" sz="1800" b="1" dirty="0">
              <a:solidFill>
                <a:schemeClr val="bg1"/>
              </a:solidFill>
              <a:effectLst/>
              <a:latin typeface="Calibri" panose="020F0502020204030204" pitchFamily="34" charset="0"/>
              <a:ea typeface="Times New Roman" panose="02020603050405020304" pitchFamily="18" charset="0"/>
            </a:endParaRPr>
          </a:p>
          <a:p>
            <a:pPr marL="0" marR="0"/>
            <a:r>
              <a:rPr lang="en-US" sz="1800" b="1" dirty="0">
                <a:solidFill>
                  <a:schemeClr val="bg1"/>
                </a:solidFill>
                <a:effectLst/>
                <a:latin typeface="Calibri" panose="020F0502020204030204" pitchFamily="34" charset="0"/>
                <a:ea typeface="Times New Roman" panose="02020603050405020304" pitchFamily="18" charset="0"/>
              </a:rPr>
              <a:t>Cabral’s 1965 speech in Dar es Salaam, continued (Slide 2)…</a:t>
            </a:r>
          </a:p>
          <a:p>
            <a:pPr marL="0" marR="0"/>
            <a:endParaRPr lang="en-US" b="1" dirty="0">
              <a:solidFill>
                <a:schemeClr val="bg1"/>
              </a:solidFill>
              <a:latin typeface="Calibri" panose="020F0502020204030204" pitchFamily="34" charset="0"/>
              <a:ea typeface="Times New Roman" panose="02020603050405020304" pitchFamily="18" charset="0"/>
            </a:endParaRPr>
          </a:p>
          <a:p>
            <a:pPr marL="0" marR="0"/>
            <a:r>
              <a:rPr lang="en-US" sz="1800" dirty="0">
                <a:solidFill>
                  <a:schemeClr val="bg1"/>
                </a:solidFill>
                <a:effectLst/>
                <a:latin typeface="Calibri" panose="020F0502020204030204" pitchFamily="34" charset="0"/>
                <a:ea typeface="Times New Roman" panose="02020603050405020304" pitchFamily="18" charset="0"/>
              </a:rPr>
              <a:t>“In Africa we are for African unity, but we are for African unity in </a:t>
            </a:r>
            <a:r>
              <a:rPr lang="en-US" sz="1800" dirty="0" err="1">
                <a:solidFill>
                  <a:schemeClr val="bg1"/>
                </a:solidFill>
                <a:effectLst/>
                <a:latin typeface="Calibri" panose="020F0502020204030204" pitchFamily="34" charset="0"/>
                <a:ea typeface="Times New Roman" panose="02020603050405020304" pitchFamily="18" charset="0"/>
              </a:rPr>
              <a:t>favour</a:t>
            </a:r>
            <a:r>
              <a:rPr lang="en-US" sz="1800" dirty="0">
                <a:solidFill>
                  <a:schemeClr val="bg1"/>
                </a:solidFill>
                <a:effectLst/>
                <a:latin typeface="Calibri" panose="020F0502020204030204" pitchFamily="34" charset="0"/>
                <a:ea typeface="Times New Roman" panose="02020603050405020304" pitchFamily="18" charset="0"/>
              </a:rPr>
              <a:t> of the African peoples. We consider unity to be a means, not an end. Unity can reinforce and accelerate the reaching of ends, but we must not betray the end. That is why we are not in such a great hurry to achieve African unity. We know that it will come, step by Step, as a result of the fruitful efforts of the African peoples. It will come at the service of Africa and of humanity.</a:t>
            </a:r>
          </a:p>
          <a:p>
            <a:pPr marL="0" marR="0"/>
            <a:endParaRPr lang="en-US" sz="1800" dirty="0">
              <a:solidFill>
                <a:schemeClr val="bg1"/>
              </a:solidFill>
              <a:effectLst/>
              <a:latin typeface="Calibri" panose="020F0502020204030204" pitchFamily="34" charset="0"/>
              <a:ea typeface="Times New Roman" panose="02020603050405020304" pitchFamily="18" charset="0"/>
            </a:endParaRPr>
          </a:p>
          <a:p>
            <a:pPr marL="0" marR="0"/>
            <a:r>
              <a:rPr lang="en-US" sz="1800" dirty="0">
                <a:solidFill>
                  <a:schemeClr val="bg1"/>
                </a:solidFill>
                <a:effectLst/>
                <a:latin typeface="Calibri" panose="020F0502020204030204" pitchFamily="34" charset="0"/>
                <a:ea typeface="Times New Roman" panose="02020603050405020304" pitchFamily="18" charset="0"/>
              </a:rPr>
              <a:t>“In the CONCP we are firmly convinced that making full use of the riches of our continent, of its human, moral and cultural capacities, will contribute to creating a rich human species, which in turn will make a considerable contribution to humanity. But we do not want the dream of this end to betray in its achievement the interests of each African people. We, for example, in Guinea and Cabo Verde, openly declare in our Party's </a:t>
            </a:r>
            <a:r>
              <a:rPr lang="en-US" sz="1800" dirty="0" err="1">
                <a:solidFill>
                  <a:schemeClr val="bg1"/>
                </a:solidFill>
                <a:effectLst/>
                <a:latin typeface="Calibri" panose="020F0502020204030204" pitchFamily="34" charset="0"/>
                <a:ea typeface="Times New Roman" panose="02020603050405020304" pitchFamily="18" charset="0"/>
              </a:rPr>
              <a:t>programme</a:t>
            </a:r>
            <a:r>
              <a:rPr lang="en-US" sz="1800" dirty="0">
                <a:solidFill>
                  <a:schemeClr val="bg1"/>
                </a:solidFill>
                <a:effectLst/>
                <a:latin typeface="Calibri" panose="020F0502020204030204" pitchFamily="34" charset="0"/>
                <a:ea typeface="Times New Roman" panose="02020603050405020304" pitchFamily="18" charset="0"/>
              </a:rPr>
              <a:t> that we are willing to join any African people, with only one condition: that the gains made by our people in the liberation struggle, the economic and social gains and the justice which we seek and are achieving little by little, should not be compromised by unity with other peoples. That is our only condition for unity.</a:t>
            </a:r>
          </a:p>
          <a:p>
            <a:pPr marL="0" marR="0"/>
            <a:endParaRPr lang="en-US" dirty="0">
              <a:solidFill>
                <a:schemeClr val="bg1"/>
              </a:solidFill>
              <a:latin typeface="Calibri" panose="020F0502020204030204" pitchFamily="34" charset="0"/>
              <a:ea typeface="Times New Roman" panose="02020603050405020304" pitchFamily="18" charset="0"/>
            </a:endParaRPr>
          </a:p>
          <a:p>
            <a:pPr marL="0" marR="0"/>
            <a:endParaRPr lang="en-US" sz="1800" dirty="0">
              <a:solidFill>
                <a:schemeClr val="bg1"/>
              </a:solidFill>
              <a:effectLst/>
              <a:latin typeface="Calibri" panose="020F0502020204030204" pitchFamily="34" charset="0"/>
              <a:ea typeface="Times New Roman" panose="02020603050405020304" pitchFamily="18" charset="0"/>
            </a:endParaRPr>
          </a:p>
          <a:p>
            <a:pPr marL="0" marR="0"/>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r>
              <a:rPr lang="en-US" sz="1800" dirty="0">
                <a:solidFill>
                  <a:schemeClr val="bg1"/>
                </a:solidFill>
                <a:effectLst/>
                <a:latin typeface="Calibri" panose="020F0502020204030204" pitchFamily="34" charset="0"/>
                <a:ea typeface="Times New Roman" panose="02020603050405020304" pitchFamily="18" charset="0"/>
              </a:rPr>
              <a:t>“In Africa, </a:t>
            </a:r>
            <a:r>
              <a:rPr lang="en-US" sz="1800" u="sng" dirty="0">
                <a:solidFill>
                  <a:schemeClr val="bg1"/>
                </a:solidFill>
                <a:effectLst/>
                <a:latin typeface="Calibri" panose="020F0502020204030204" pitchFamily="34" charset="0"/>
                <a:ea typeface="Times New Roman" panose="02020603050405020304" pitchFamily="18" charset="0"/>
              </a:rPr>
              <a:t>we are for an African policy which seeks to defend first and foremost the interests of the African peoples, of each African country, but also for a policy which does not, at any time, forget the interests of the world, of all humanity. We are for a policy of peace in Africa and of fraternal collaboration with all the peoples of the world.</a:t>
            </a:r>
            <a:r>
              <a:rPr lang="en-US" sz="1800" dirty="0">
                <a:solidFill>
                  <a:schemeClr val="bg1"/>
                </a:solidFill>
                <a:effectLst/>
                <a:latin typeface="Calibri" panose="020F0502020204030204" pitchFamily="34" charset="0"/>
                <a:ea typeface="Times New Roman" panose="02020603050405020304" pitchFamily="18" charset="0"/>
              </a:rPr>
              <a:t>”</a:t>
            </a:r>
            <a:endParaRPr lang="en-US" sz="1800" dirty="0">
              <a:solidFill>
                <a:schemeClr val="bg1"/>
              </a:solidFill>
              <a:effectLst/>
              <a:latin typeface="Times New Roman" panose="02020603050405020304" pitchFamily="18" charset="0"/>
              <a:ea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4216027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1350</Words>
  <Application>Microsoft Macintosh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Cabral’s 1965 speech in Dar es Salaam, continued (Slide 4)…</vt:lpstr>
      <vt:lpstr>Discussion prompts… Pls. assign a spokesperson for your group to report back from your discussion. Pls. consider power dynamics and the “move up/move back” rule when assigning the spokesperson role. (In other words, do not give this role to the person for whom it comes most easily/naturally…)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dcterms:created xsi:type="dcterms:W3CDTF">2025-02-25T16:09:36Z</dcterms:created>
  <dcterms:modified xsi:type="dcterms:W3CDTF">2025-02-26T15:43:18Z</dcterms:modified>
</cp:coreProperties>
</file>